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75" r:id="rId10"/>
    <p:sldId id="276" r:id="rId11"/>
    <p:sldId id="277" r:id="rId12"/>
    <p:sldId id="263" r:id="rId13"/>
    <p:sldId id="264" r:id="rId14"/>
    <p:sldId id="278" r:id="rId15"/>
    <p:sldId id="279" r:id="rId16"/>
    <p:sldId id="265" r:id="rId17"/>
    <p:sldId id="266" r:id="rId18"/>
    <p:sldId id="280" r:id="rId19"/>
    <p:sldId id="267" r:id="rId20"/>
    <p:sldId id="268" r:id="rId21"/>
    <p:sldId id="281" r:id="rId22"/>
    <p:sldId id="270" r:id="rId23"/>
    <p:sldId id="269" r:id="rId24"/>
    <p:sldId id="285" r:id="rId25"/>
    <p:sldId id="286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72" d="100"/>
          <a:sy n="7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1B324-8DD0-427E-B417-E9311359466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FE92-252F-4C53-B50E-BFC073BC4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51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FE92-252F-4C53-B50E-BFC073BC45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811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91316D-4B92-4FB2-97AB-CD9B18BF1310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5C8EE5-F35E-4289-B526-689FCF6AB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33400"/>
            <a:ext cx="6400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Chapter 3</a:t>
            </a:r>
            <a:br>
              <a:rPr lang="en-US" sz="3600" dirty="0" smtClean="0"/>
            </a:br>
            <a:r>
              <a:rPr lang="en-US" sz="3600" dirty="0" smtClean="0"/>
              <a:t>Adjusting the Accounts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105400"/>
            <a:ext cx="5712179" cy="1371600"/>
          </a:xfrm>
        </p:spPr>
        <p:txBody>
          <a:bodyPr>
            <a:normAutofit fontScale="92500"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ACT 201 Lecture</a:t>
            </a:r>
          </a:p>
          <a:p>
            <a:pPr algn="r"/>
            <a:r>
              <a:rPr lang="en-US" sz="2000" dirty="0" smtClean="0"/>
              <a:t>By: </a:t>
            </a:r>
            <a:r>
              <a:rPr lang="en-US" sz="2000" i="1" dirty="0" smtClean="0"/>
              <a:t>Ms. Adina Malik</a:t>
            </a:r>
            <a:endParaRPr 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90800"/>
            <a:ext cx="4648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937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/>
              <a:t>Deferrals: Prepaid Expenses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77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792162"/>
          </a:xfrm>
        </p:spPr>
        <p:txBody>
          <a:bodyPr/>
          <a:lstStyle/>
          <a:p>
            <a:r>
              <a:rPr lang="en-US" dirty="0" smtClean="0"/>
              <a:t>Prepaid Expenses: Summary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20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Deferrals: Unearned </a:t>
            </a:r>
            <a:r>
              <a:rPr lang="en-US" dirty="0"/>
              <a:t>R</a:t>
            </a:r>
            <a:r>
              <a:rPr lang="en-US" dirty="0" smtClean="0"/>
              <a:t>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Receipt of cash that is recorded as a liability because the revenue has not been earned.</a:t>
            </a:r>
          </a:p>
          <a:p>
            <a:r>
              <a:rPr lang="en-US" sz="1600" dirty="0"/>
              <a:t>Unearned Revenue often occurs with regards to </a:t>
            </a:r>
            <a:r>
              <a:rPr lang="en-US" sz="1600" dirty="0" smtClean="0"/>
              <a:t>airline </a:t>
            </a:r>
            <a:r>
              <a:rPr lang="en-US" sz="1600" dirty="0"/>
              <a:t>tickets, school tuition, magazine </a:t>
            </a:r>
            <a:r>
              <a:rPr lang="en-US" sz="1600" dirty="0" smtClean="0"/>
              <a:t>subscriptions</a:t>
            </a:r>
            <a:r>
              <a:rPr lang="en-US" sz="1600" dirty="0"/>
              <a:t>, etc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Example: </a:t>
            </a:r>
            <a:r>
              <a:rPr lang="en-US" sz="1600" dirty="0"/>
              <a:t>On Jan. 1st, Phoenix Consulting received $24,000 from Arcadia High School for 3 months rent in advance.  Show the journal entry to record the receipt on Jan. </a:t>
            </a: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in the books of Phoenix Company.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					Dr</a:t>
            </a:r>
            <a:r>
              <a:rPr lang="en-US" sz="1600" dirty="0"/>
              <a:t>. 		Cr.</a:t>
            </a:r>
          </a:p>
          <a:p>
            <a:pPr marL="0" indent="0">
              <a:buNone/>
            </a:pPr>
            <a:r>
              <a:rPr lang="en-US" sz="1600" dirty="0"/>
              <a:t>Jan 1     </a:t>
            </a:r>
            <a:r>
              <a:rPr lang="en-US" sz="1600" dirty="0" smtClean="0"/>
              <a:t>Cash		</a:t>
            </a:r>
            <a:r>
              <a:rPr lang="en-US" sz="1600" dirty="0"/>
              <a:t>	             </a:t>
            </a:r>
            <a:r>
              <a:rPr lang="en-US" sz="1600" dirty="0" smtClean="0"/>
              <a:t>$24,000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 </a:t>
            </a:r>
            <a:r>
              <a:rPr lang="en-US" sz="1600" dirty="0" smtClean="0"/>
              <a:t>     Unearned Rent Revenue </a:t>
            </a:r>
            <a:r>
              <a:rPr lang="en-US" sz="1600" dirty="0"/>
              <a:t>			</a:t>
            </a:r>
            <a:r>
              <a:rPr lang="en-US" sz="1600" dirty="0" smtClean="0"/>
              <a:t>	$24,000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3352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32849"/>
            <a:ext cx="3581400" cy="14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78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Deferrals: Unearned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company makes </a:t>
            </a: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</a:rPr>
              <a:t>an adjustment entry</a:t>
            </a:r>
            <a:r>
              <a:rPr lang="en-US" sz="1800" b="1" i="1" dirty="0" smtClean="0"/>
              <a:t> </a:t>
            </a:r>
            <a:r>
              <a:rPr lang="en-US" sz="1800" dirty="0" smtClean="0"/>
              <a:t>to record the revenue that it earns eventually and also to show the liability that remains.</a:t>
            </a:r>
          </a:p>
          <a:p>
            <a:r>
              <a:rPr lang="en-US" sz="1800" dirty="0" smtClean="0"/>
              <a:t>Example: </a:t>
            </a:r>
            <a:r>
              <a:rPr lang="en-US" sz="1800" dirty="0"/>
              <a:t>On Jan. 1st, Phoenix Consulting received $24,000 from Arcadia High School for 3 months rent in advance. 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Show the adjusting journal entry required on Jan. 31st.  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85800" y="3187337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					Dr</a:t>
            </a:r>
            <a:r>
              <a:rPr lang="en-US" dirty="0"/>
              <a:t>. 		Cr.</a:t>
            </a:r>
          </a:p>
          <a:p>
            <a:r>
              <a:rPr lang="en-US" dirty="0"/>
              <a:t>Jan </a:t>
            </a:r>
            <a:r>
              <a:rPr lang="en-US" dirty="0" smtClean="0"/>
              <a:t>31     Unearned Rent Revenue</a:t>
            </a:r>
            <a:r>
              <a:rPr lang="en-US" dirty="0"/>
              <a:t>	             </a:t>
            </a:r>
            <a:r>
              <a:rPr lang="en-US" dirty="0" smtClean="0"/>
              <a:t>$ 8,000</a:t>
            </a:r>
            <a:endParaRPr lang="en-US" dirty="0"/>
          </a:p>
          <a:p>
            <a:r>
              <a:rPr lang="en-US" dirty="0"/>
              <a:t>		 </a:t>
            </a:r>
            <a:r>
              <a:rPr lang="en-US" dirty="0" smtClean="0"/>
              <a:t>Rent Revenue </a:t>
            </a:r>
            <a:r>
              <a:rPr lang="en-US" dirty="0"/>
              <a:t>			</a:t>
            </a:r>
            <a:r>
              <a:rPr lang="en-US" dirty="0" smtClean="0"/>
              <a:t>	$ 8,000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76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396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24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39762"/>
          </a:xfrm>
        </p:spPr>
        <p:txBody>
          <a:bodyPr/>
          <a:lstStyle/>
          <a:p>
            <a:r>
              <a:rPr lang="en-US" dirty="0"/>
              <a:t>Deferrals: Unearned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458200" cy="5486400"/>
          </a:xfrm>
        </p:spPr>
        <p:txBody>
          <a:bodyPr/>
          <a:lstStyle/>
          <a:p>
            <a:r>
              <a:rPr lang="en-US" sz="1600" dirty="0"/>
              <a:t>Pioneer Advertising Agency received $1,200 on October 2 from R. Knox for advertising services expected to be completed by December 31.  Unearned Service Revenue shows a balance of $1,200 in the October 31 trial balance. Analysis reveals that the company earned $400 of those fees in October.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6479"/>
            <a:ext cx="8458200" cy="431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20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/>
              <a:t>Unearned </a:t>
            </a:r>
            <a:r>
              <a:rPr lang="en-US" dirty="0" smtClean="0"/>
              <a:t>Revenue: Summary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4999"/>
            <a:ext cx="7848600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10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Accruals: Accrued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486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Revenues earned but not yet received in cash or recorded at the statement date	</a:t>
            </a:r>
          </a:p>
          <a:p>
            <a:pPr lvl="1"/>
            <a:r>
              <a:rPr lang="en-US" sz="1800" dirty="0"/>
              <a:t>May accumulate/accrue with the passing of time</a:t>
            </a:r>
          </a:p>
          <a:p>
            <a:pPr lvl="1"/>
            <a:r>
              <a:rPr lang="en-US" sz="1800" dirty="0"/>
              <a:t>Services performed, but not billed or collected</a:t>
            </a:r>
          </a:p>
          <a:p>
            <a:r>
              <a:rPr lang="en-US" sz="1800" dirty="0" smtClean="0"/>
              <a:t>Example: In Oct 4, Star Advertising Agency earned $ 200 for advertising service that has not been received and recorded. 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	Show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adjusting  journal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entry to record the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revenue earned on Oct. 31st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.  </a:t>
            </a:r>
          </a:p>
          <a:p>
            <a:pPr marL="0" indent="0">
              <a:buNone/>
            </a:pPr>
            <a:r>
              <a:rPr lang="en-US" sz="2000" dirty="0" smtClean="0"/>
              <a:t>				</a:t>
            </a:r>
            <a:r>
              <a:rPr lang="en-US" sz="1800" dirty="0"/>
              <a:t>	Dr. 	</a:t>
            </a:r>
            <a:r>
              <a:rPr lang="en-US" sz="1800" dirty="0" smtClean="0"/>
              <a:t>           Cr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smtClean="0"/>
              <a:t>Oct 31     </a:t>
            </a:r>
            <a:r>
              <a:rPr lang="en-US" sz="1800" dirty="0"/>
              <a:t>Accounts Receivable		$200</a:t>
            </a:r>
          </a:p>
          <a:p>
            <a:pPr marL="0" indent="0">
              <a:buNone/>
            </a:pPr>
            <a:r>
              <a:rPr lang="en-US" sz="1800" dirty="0"/>
              <a:t>	          </a:t>
            </a:r>
            <a:r>
              <a:rPr lang="en-US" sz="1800" dirty="0" smtClean="0"/>
              <a:t>	Service </a:t>
            </a:r>
            <a:r>
              <a:rPr lang="en-US" sz="1800" dirty="0"/>
              <a:t>Revenue			           $200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320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3505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56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868362"/>
          </a:xfrm>
        </p:spPr>
        <p:txBody>
          <a:bodyPr/>
          <a:lstStyle/>
          <a:p>
            <a:r>
              <a:rPr lang="en-US" dirty="0"/>
              <a:t>Accruals: Accrued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5562600" cy="2971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Nov 10, </a:t>
            </a:r>
            <a:r>
              <a:rPr lang="en-US" sz="1800" dirty="0"/>
              <a:t>Star Advertising Agency </a:t>
            </a:r>
            <a:r>
              <a:rPr lang="en-US" sz="1800" dirty="0" smtClean="0"/>
              <a:t>receives $ 200 for the services it performed in October. </a:t>
            </a:r>
            <a:r>
              <a:rPr lang="en-US" sz="1800" dirty="0"/>
              <a:t>Show the </a:t>
            </a:r>
            <a:r>
              <a:rPr lang="en-US" sz="1800" dirty="0" smtClean="0"/>
              <a:t>journal </a:t>
            </a:r>
            <a:r>
              <a:rPr lang="en-US" sz="1800" dirty="0"/>
              <a:t>entry to record </a:t>
            </a:r>
            <a:r>
              <a:rPr lang="en-US" sz="1800" dirty="0" smtClean="0"/>
              <a:t>the transaction.</a:t>
            </a:r>
          </a:p>
          <a:p>
            <a:pPr marL="0" indent="0">
              <a:buNone/>
            </a:pPr>
            <a:r>
              <a:rPr lang="en-US" sz="1800" dirty="0" smtClean="0"/>
              <a:t>			</a:t>
            </a:r>
            <a:r>
              <a:rPr lang="en-US" sz="1800" dirty="0"/>
              <a:t> </a:t>
            </a:r>
            <a:r>
              <a:rPr lang="en-US" sz="1800" dirty="0" smtClean="0"/>
              <a:t>      	Dr</a:t>
            </a:r>
            <a:r>
              <a:rPr lang="en-US" sz="1800" dirty="0"/>
              <a:t>. 	</a:t>
            </a:r>
            <a:r>
              <a:rPr lang="en-US" sz="1800" dirty="0" smtClean="0"/>
              <a:t>Cr.</a:t>
            </a:r>
          </a:p>
          <a:p>
            <a:pPr marL="0" indent="0">
              <a:buNone/>
            </a:pPr>
            <a:r>
              <a:rPr lang="en-US" sz="1800" dirty="0" smtClean="0"/>
              <a:t>Nov 10    Cash 			$200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    Accounts </a:t>
            </a:r>
            <a:r>
              <a:rPr lang="en-US" sz="1800" dirty="0"/>
              <a:t>Receivable 		</a:t>
            </a:r>
            <a:r>
              <a:rPr lang="en-US" sz="1800" dirty="0" smtClean="0"/>
              <a:t>$200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( To record cash collected on account)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3352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3352800" cy="147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3526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61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Accrued Revenue: Summary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7620000" cy="276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03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/>
              <a:t>Accruals: </a:t>
            </a:r>
            <a:r>
              <a:rPr lang="en-US" dirty="0" smtClean="0"/>
              <a:t>Accrued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Expenses incurred but not yet paid in cash or recorded at the statement date.</a:t>
            </a:r>
          </a:p>
          <a:p>
            <a:r>
              <a:rPr lang="en-US" sz="1800" dirty="0" smtClean="0"/>
              <a:t>Accrued expenses often incur with regards to rent, taxes, salaries, interest, etc.</a:t>
            </a:r>
          </a:p>
          <a:p>
            <a:r>
              <a:rPr lang="en-US" sz="1800" dirty="0" smtClean="0"/>
              <a:t>Example: </a:t>
            </a:r>
            <a:r>
              <a:rPr lang="en-US" sz="1800" dirty="0"/>
              <a:t>On Jan. 2nd, Phoenix Consulting borrowed $200,000 at a rate of 9% per year.  Interest is due on first of each month. Show the journal entry to record the borrowing on Jan. 2nd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					Dr</a:t>
            </a:r>
            <a:r>
              <a:rPr lang="en-US" sz="1800" dirty="0"/>
              <a:t>. 	           Cr.</a:t>
            </a:r>
          </a:p>
          <a:p>
            <a:pPr marL="0" indent="0">
              <a:buNone/>
            </a:pPr>
            <a:r>
              <a:rPr lang="en-US" sz="1800" dirty="0" smtClean="0"/>
              <a:t>Jan 2     </a:t>
            </a:r>
            <a:r>
              <a:rPr lang="en-US" sz="1800" dirty="0"/>
              <a:t>Cash 				$</a:t>
            </a:r>
            <a:r>
              <a:rPr lang="en-US" sz="1800" dirty="0" smtClean="0"/>
              <a:t>200,000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      </a:t>
            </a:r>
            <a:r>
              <a:rPr lang="en-US" sz="1800" dirty="0" smtClean="0"/>
              <a:t>Notes Payable</a:t>
            </a:r>
            <a:r>
              <a:rPr lang="en-US" sz="1800" dirty="0"/>
              <a:t>			           $</a:t>
            </a:r>
            <a:r>
              <a:rPr lang="en-US" sz="1800" dirty="0" smtClean="0"/>
              <a:t>200,000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98000"/>
            <a:ext cx="3352801" cy="14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77318"/>
            <a:ext cx="3505200" cy="147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18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914400"/>
          </a:xfrm>
        </p:spPr>
        <p:txBody>
          <a:bodyPr/>
          <a:lstStyle/>
          <a:p>
            <a:pPr algn="l"/>
            <a:r>
              <a:rPr lang="en-US" dirty="0" smtClean="0"/>
              <a:t>Timing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620000" cy="4876800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Time Period Assumption:</a:t>
            </a:r>
          </a:p>
          <a:p>
            <a:pPr lvl="1"/>
            <a:r>
              <a:rPr lang="en-US" sz="2000" dirty="0"/>
              <a:t>Also called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Bodoni MT" pitchFamily="18" charset="0"/>
              </a:rPr>
              <a:t>periodicity assumption</a:t>
            </a:r>
          </a:p>
          <a:p>
            <a:pPr lvl="1"/>
            <a:r>
              <a:rPr lang="en-US" sz="2000" dirty="0"/>
              <a:t>Accountants divide the economic life of a business into artificial time periods</a:t>
            </a:r>
          </a:p>
          <a:p>
            <a:pPr lvl="1"/>
            <a:r>
              <a:rPr lang="en-US" sz="2000" dirty="0"/>
              <a:t>Accounting time periods are generally a month, a quarter, or a year.</a:t>
            </a:r>
          </a:p>
          <a:p>
            <a:pPr lvl="1"/>
            <a:r>
              <a:rPr lang="en-US" sz="2000" dirty="0"/>
              <a:t>Fiscal year vs. calendar </a:t>
            </a:r>
            <a:r>
              <a:rPr lang="en-US" sz="2000" dirty="0" smtClean="0"/>
              <a:t>year</a:t>
            </a:r>
          </a:p>
          <a:p>
            <a:pPr lvl="2"/>
            <a:r>
              <a:rPr lang="en-US" sz="1700" dirty="0" smtClean="0"/>
              <a:t>Fiscal year: Accounting time period that is one year in length</a:t>
            </a:r>
          </a:p>
          <a:p>
            <a:pPr lvl="2"/>
            <a:r>
              <a:rPr lang="en-US" sz="1700" dirty="0" smtClean="0"/>
              <a:t>Calendar year: </a:t>
            </a:r>
            <a:r>
              <a:rPr lang="en-US" sz="1700" dirty="0"/>
              <a:t>J</a:t>
            </a:r>
            <a:r>
              <a:rPr lang="en-US" sz="1700" dirty="0" smtClean="0"/>
              <a:t>anuary 1 to December 31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2"/>
            <a:endParaRPr lang="en-US" sz="1700" dirty="0"/>
          </a:p>
          <a:p>
            <a:pPr marL="822960" lvl="3">
              <a:spcBef>
                <a:spcPts val="600"/>
              </a:spcBef>
              <a:buSzPct val="70000"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3" y="4897437"/>
            <a:ext cx="72977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642663" y="4770437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58518"/>
            <a:ext cx="14144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752600" y="4770437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819400" y="4773135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979817" y="4786198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6553200" y="4784021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181600" y="4773135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42663" y="4786198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772400" y="4794293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4958350"/>
            <a:ext cx="1073331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914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8350"/>
            <a:ext cx="896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32" y="4958350"/>
            <a:ext cx="8778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958350"/>
            <a:ext cx="9207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4" y="5295469"/>
            <a:ext cx="12017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0" y="5716156"/>
            <a:ext cx="34877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6" y="6155643"/>
            <a:ext cx="73707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05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/>
              <a:t>Accruals: Accrued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20000" cy="510235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An adjusting entry for accrued expenses serves two purposes: (1) It records the existing obligation (2) It recognizes the expenses of the current accounting period.</a:t>
            </a:r>
          </a:p>
          <a:p>
            <a:r>
              <a:rPr lang="en-US" sz="1600" dirty="0" smtClean="0"/>
              <a:t>Example: </a:t>
            </a:r>
            <a:r>
              <a:rPr lang="en-US" sz="1600" dirty="0"/>
              <a:t>On Jan. 2nd, Phoenix Consulting borrowed $200,000 at a rate of 9% per year.  Interest is due on first of each month.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Show the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adjusting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 journal entry required on Jan. 31st.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Interest Payable : ($200,000 x 9% / 12 months = $1,500) </a:t>
            </a:r>
            <a:endParaRPr lang="en-US" sz="1600" dirty="0" smtClean="0"/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				Dr</a:t>
            </a:r>
            <a:r>
              <a:rPr lang="en-US" sz="1600" dirty="0"/>
              <a:t>. 	           Cr.</a:t>
            </a:r>
          </a:p>
          <a:p>
            <a:pPr marL="0" indent="0">
              <a:buNone/>
            </a:pPr>
            <a:r>
              <a:rPr lang="en-US" sz="1600" dirty="0" smtClean="0"/>
              <a:t>Jan 31    Interest Expenses </a:t>
            </a:r>
            <a:r>
              <a:rPr lang="en-US" sz="1600" dirty="0"/>
              <a:t>		</a:t>
            </a:r>
            <a:r>
              <a:rPr lang="en-US" sz="1600" dirty="0" smtClean="0"/>
              <a:t>	$1,500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      </a:t>
            </a:r>
            <a:r>
              <a:rPr lang="en-US" sz="1600" dirty="0" smtClean="0"/>
              <a:t>     Interest Payable</a:t>
            </a:r>
            <a:r>
              <a:rPr lang="en-US" sz="1600" dirty="0"/>
              <a:t>			           </a:t>
            </a:r>
            <a:r>
              <a:rPr lang="en-US" sz="1600" dirty="0" smtClean="0"/>
              <a:t>$1,500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(To </a:t>
            </a:r>
            <a:r>
              <a:rPr lang="en-US" sz="1600" dirty="0"/>
              <a:t>record </a:t>
            </a:r>
            <a:r>
              <a:rPr lang="en-US" sz="1600" dirty="0" smtClean="0"/>
              <a:t>interest on notes payable)</a:t>
            </a:r>
            <a:endParaRPr lang="en-US" sz="1600" dirty="0"/>
          </a:p>
          <a:p>
            <a:pPr marL="365760" lvl="1" indent="0">
              <a:buNone/>
            </a:pPr>
            <a:endParaRPr lang="en-US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9531"/>
            <a:ext cx="3429000" cy="136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2999"/>
            <a:ext cx="3352800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46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Accrued Expenses: Summary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1"/>
            <a:ext cx="792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00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Trial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70000"/>
              </a:spcBef>
            </a:pPr>
            <a:endParaRPr lang="en-US" sz="2000" dirty="0" smtClean="0"/>
          </a:p>
          <a:p>
            <a:pPr>
              <a:lnSpc>
                <a:spcPct val="115000"/>
              </a:lnSpc>
              <a:spcBef>
                <a:spcPct val="70000"/>
              </a:spcBef>
            </a:pPr>
            <a:r>
              <a:rPr lang="en-US" sz="2000" dirty="0" smtClean="0"/>
              <a:t>After </a:t>
            </a:r>
            <a:r>
              <a:rPr lang="en-US" sz="2000" dirty="0"/>
              <a:t>all adjusting entries are journalized and </a:t>
            </a:r>
            <a:r>
              <a:rPr lang="en-US" sz="2000" dirty="0" smtClean="0"/>
              <a:t>posted, </a:t>
            </a:r>
            <a:r>
              <a:rPr lang="en-US" sz="2000" dirty="0"/>
              <a:t>the company prepares another trial balance from the ledger accounts (Adjusted Trial Balance).</a:t>
            </a:r>
          </a:p>
          <a:p>
            <a:pPr>
              <a:lnSpc>
                <a:spcPct val="115000"/>
              </a:lnSpc>
              <a:spcBef>
                <a:spcPct val="70000"/>
              </a:spcBef>
            </a:pPr>
            <a:r>
              <a:rPr lang="en-US" sz="2000" dirty="0"/>
              <a:t>Its purpose is to prove the equality of debit balances and credit balances in the ledger. </a:t>
            </a:r>
          </a:p>
          <a:p>
            <a:pPr>
              <a:lnSpc>
                <a:spcPct val="115000"/>
              </a:lnSpc>
              <a:spcBef>
                <a:spcPct val="70000"/>
              </a:spcBef>
            </a:pPr>
            <a:r>
              <a:rPr lang="en-US" sz="2000" dirty="0" smtClean="0"/>
              <a:t>The accounts in the adjusted trial balance contain all data that the company needs to prepare financial statements.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54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Adjusting The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305800" cy="50261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Step 1: Preparing General Journal with the Adjusting Entries.</a:t>
            </a:r>
          </a:p>
          <a:p>
            <a:r>
              <a:rPr lang="en-US" sz="2000" dirty="0" smtClean="0"/>
              <a:t>Step 2: </a:t>
            </a:r>
            <a:r>
              <a:rPr lang="en-US" sz="2000" dirty="0"/>
              <a:t>Preparing </a:t>
            </a:r>
            <a:r>
              <a:rPr lang="en-US" sz="2000" dirty="0" smtClean="0"/>
              <a:t>General Ledger with the Adjusting Entries.</a:t>
            </a:r>
          </a:p>
          <a:p>
            <a:r>
              <a:rPr lang="en-US" sz="2000" dirty="0" smtClean="0"/>
              <a:t>Step 3: Preparing Adjusted Trial Balance </a:t>
            </a:r>
            <a:r>
              <a:rPr lang="en-US" sz="1800" i="1" dirty="0" smtClean="0"/>
              <a:t>(to prove equality of debit and credit balances in the ledger &amp; primary basis for preparation of financial statements)</a:t>
            </a:r>
            <a:endParaRPr lang="en-US" sz="1800" dirty="0" smtClean="0"/>
          </a:p>
          <a:p>
            <a:r>
              <a:rPr lang="en-US" sz="2000" dirty="0" smtClean="0"/>
              <a:t>Step 4: Preparing Financial Statements.</a:t>
            </a:r>
            <a:endParaRPr lang="en-US" sz="1400" dirty="0" smtClean="0"/>
          </a:p>
          <a:p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3276600" y="3860074"/>
            <a:ext cx="2095500" cy="55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Statements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5048794"/>
            <a:ext cx="1752600" cy="541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Income Statement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89167" y="4987290"/>
            <a:ext cx="1752600" cy="815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 of Retained Earnings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69971" y="4987290"/>
            <a:ext cx="1752600" cy="541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4973139"/>
            <a:ext cx="1905000" cy="61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 of Cash Flows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00200" y="4419600"/>
            <a:ext cx="1676400" cy="55353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4419600"/>
            <a:ext cx="0" cy="55353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4419599"/>
            <a:ext cx="0" cy="55353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72100" y="4343400"/>
            <a:ext cx="1562100" cy="4572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09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/>
          <a:lstStyle/>
          <a:p>
            <a:r>
              <a:rPr lang="en-US" sz="2400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Tony </a:t>
            </a:r>
            <a:r>
              <a:rPr lang="en-US" sz="1600" dirty="0" err="1" smtClean="0"/>
              <a:t>Masasi</a:t>
            </a:r>
            <a:r>
              <a:rPr lang="en-US" sz="1600" dirty="0" smtClean="0"/>
              <a:t> started his own consulting firm, </a:t>
            </a:r>
            <a:r>
              <a:rPr lang="en-US" sz="1600" dirty="0" err="1" smtClean="0"/>
              <a:t>Masasi</a:t>
            </a:r>
            <a:r>
              <a:rPr lang="en-US" sz="1600" dirty="0" smtClean="0"/>
              <a:t> Company, on June 1, 2010. The trial balance at June 30 is shown below.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1"/>
            <a:ext cx="6324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1816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addition to the accounts listed on the trial balance, the chart of accounts for </a:t>
            </a:r>
            <a:r>
              <a:rPr lang="en-US" sz="1400" dirty="0" err="1" smtClean="0"/>
              <a:t>Masasi</a:t>
            </a:r>
            <a:r>
              <a:rPr lang="en-US" sz="1400" dirty="0" smtClean="0"/>
              <a:t> Company also contains the following accounts and account numbers:</a:t>
            </a:r>
          </a:p>
          <a:p>
            <a:endParaRPr lang="en-US" sz="1400" dirty="0" smtClean="0"/>
          </a:p>
          <a:p>
            <a:r>
              <a:rPr lang="en-US" sz="1400" dirty="0" smtClean="0"/>
              <a:t>No. 212  Salaries Payable, No. 244 Utilities Payable, No. 631 Supplies Expense, No. 722 Insurance Expense and No. 732 Utilities Expense</a:t>
            </a:r>
          </a:p>
          <a:p>
            <a:endParaRPr lang="en-US" dirty="0"/>
          </a:p>
        </p:txBody>
      </p:sp>
      <p:sp>
        <p:nvSpPr>
          <p:cNvPr id="3074" name="AutoShape 2" descr="http://www.onlylove-children.com/wp-content/uploads/2013/09/question-mark.jpg"/>
          <p:cNvSpPr>
            <a:spLocks noChangeAspect="1" noChangeArrowheads="1"/>
          </p:cNvSpPr>
          <p:nvPr/>
        </p:nvSpPr>
        <p:spPr bwMode="auto">
          <a:xfrm>
            <a:off x="155575" y="-2613025"/>
            <a:ext cx="7267575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029200"/>
            <a:ext cx="1600200" cy="146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58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Question 1 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Other data: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Supplies on hand at June 30 are $600.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A utility bill of $150 has not been recorded and will not be paid until next month.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The insurance policy is for a year.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$2,500 of unearned service revenue has been earned at the end of the month.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Salaries of $2,000 are accrued at June 30.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Invoices representing $1,000 of services performed during the month have not been recorded as of June 30.</a:t>
            </a:r>
          </a:p>
          <a:p>
            <a:pPr marL="0" indent="0">
              <a:buNone/>
            </a:pPr>
            <a:endParaRPr lang="en-US" sz="1600" dirty="0"/>
          </a:p>
          <a:p>
            <a:pPr marL="342900" indent="-342900">
              <a:buAutoNum type="alphaLcParenBoth"/>
            </a:pP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Prepare the adjusting entries for the month of June. Use J3 as the page number for your journal.</a:t>
            </a:r>
          </a:p>
          <a:p>
            <a:pPr marL="342900" indent="-342900">
              <a:buAutoNum type="alphaLcParenBoth"/>
            </a:pP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Post the adjusting entries to the ledger accounts. Enter the totals from the trial balance as beginning account balances.</a:t>
            </a:r>
          </a:p>
          <a:p>
            <a:pPr marL="342900" indent="-342900">
              <a:buAutoNum type="alphaLcParenBoth"/>
            </a:pP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Prepare an adjusted trial balance at June 30, 2010</a:t>
            </a:r>
            <a:r>
              <a:rPr lang="en-US" sz="1800" i="1" dirty="0" smtClean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9013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15962"/>
          </a:xfrm>
        </p:spPr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6962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Terry Thomas opens the Green Thumb Lawn Care Company on April 1. At April 30, the trial balance shows the following balances for selected accounts.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	Prepaid Insurance 		$ 3,600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Notes Payable	       	$ 20,000</a:t>
            </a:r>
          </a:p>
          <a:p>
            <a:pPr marL="0" indent="0">
              <a:buNone/>
            </a:pPr>
            <a:r>
              <a:rPr lang="en-US" sz="1600" dirty="0" smtClean="0"/>
              <a:t>		Unearned Revenue		$ 4,200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Service Revenue		$ 1,800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Analysis reveals the following additional data.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Prepaid insurance is the cost of a 2 year insurance policy, effective from April 1.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The note payable is dated April 1. It is a 12% note per year.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Seven customers paid for the company’s 6 months’ lawn service package of $600 each beginning in April. The company performed services for these customers in April.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Lawn services provided to other customers but not recorded at April 30 totaled $ 1,500.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Prepare the adjusting entries for the month of April. Show computations. </a:t>
            </a:r>
          </a:p>
          <a:p>
            <a:pPr marL="342900" indent="-342900">
              <a:buAutoNum type="arabicPeriod"/>
            </a:pPr>
            <a:endParaRPr lang="en-US" sz="1600" b="1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4" descr="http://t3.gstatic.com/images?q=tbn:ANd9GcSp2E5IwhmIInvmkUb2CTHjyU9cldYVKqEflkYZ4_ozICHFol2B5ltQ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676400"/>
            <a:ext cx="19812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978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/>
              <a:t>Timing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Accrual vs. Cash Basis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Accounting:</a:t>
            </a:r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Cash </a:t>
            </a:r>
            <a:r>
              <a:rPr lang="en-US" sz="2000" u="sng" dirty="0"/>
              <a:t>Basis Accounting</a:t>
            </a:r>
          </a:p>
          <a:p>
            <a:pPr lvl="1"/>
            <a:r>
              <a:rPr lang="en-US" sz="1800" dirty="0"/>
              <a:t>Revenues are recognized when cash is received.</a:t>
            </a:r>
          </a:p>
          <a:p>
            <a:pPr lvl="1"/>
            <a:r>
              <a:rPr lang="en-US" sz="1800" dirty="0"/>
              <a:t>Expenses are recognized when cash is paid.  </a:t>
            </a:r>
          </a:p>
          <a:p>
            <a:pPr lvl="1"/>
            <a:r>
              <a:rPr lang="en-US" sz="1800" dirty="0"/>
              <a:t>Cash-basis accounting is not in accordance with generally accepted accounting principles (GAAP).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en-US" sz="2000" b="1" i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en-US" sz="2000" u="sng" dirty="0" smtClean="0"/>
              <a:t>Accrual Basis Accounting</a:t>
            </a:r>
          </a:p>
          <a:p>
            <a:pPr lvl="2"/>
            <a:r>
              <a:rPr lang="en-US" dirty="0" smtClean="0"/>
              <a:t>Transactions recorded in the periods in which the events occur</a:t>
            </a:r>
          </a:p>
          <a:p>
            <a:pPr lvl="2"/>
            <a:r>
              <a:rPr lang="en-US" dirty="0" smtClean="0"/>
              <a:t>Revenues are recognized when earned, rather than when cash is received. </a:t>
            </a:r>
          </a:p>
          <a:p>
            <a:pPr lvl="2"/>
            <a:r>
              <a:rPr lang="en-US" dirty="0" smtClean="0"/>
              <a:t>Expenses are recognized when incurred, rather than when paid.</a:t>
            </a:r>
          </a:p>
          <a:p>
            <a:pPr lvl="2"/>
            <a:r>
              <a:rPr lang="en-US" dirty="0"/>
              <a:t>In </a:t>
            </a:r>
            <a:r>
              <a:rPr lang="en-US" dirty="0" smtClean="0"/>
              <a:t>accordance with </a:t>
            </a:r>
            <a:r>
              <a:rPr lang="en-US" dirty="0"/>
              <a:t>generally accepted accounting principles (GAAP).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endParaRPr lang="en-US" sz="2000" u="sng" dirty="0"/>
          </a:p>
          <a:p>
            <a:pPr lvl="1"/>
            <a:endParaRPr lang="en-US" sz="2000" dirty="0"/>
          </a:p>
          <a:p>
            <a:pPr marL="36576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9512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/>
              <a:t>Timing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320"/>
            <a:ext cx="7467600" cy="5135880"/>
          </a:xfrm>
        </p:spPr>
        <p:txBody>
          <a:bodyPr/>
          <a:lstStyle/>
          <a:p>
            <a:r>
              <a:rPr lang="en-US" sz="1900" b="1" i="1" dirty="0" smtClean="0">
                <a:solidFill>
                  <a:schemeClr val="accent3">
                    <a:lumMod val="50000"/>
                  </a:schemeClr>
                </a:solidFill>
              </a:rPr>
              <a:t>Recognizing </a:t>
            </a:r>
            <a:r>
              <a:rPr lang="en-US" sz="1900" b="1" i="1" dirty="0">
                <a:solidFill>
                  <a:schemeClr val="accent3">
                    <a:lumMod val="50000"/>
                  </a:schemeClr>
                </a:solidFill>
              </a:rPr>
              <a:t>Revenues &amp; Expenses</a:t>
            </a:r>
          </a:p>
          <a:p>
            <a:pPr lvl="1"/>
            <a:r>
              <a:rPr lang="en-US" sz="1800" u="sng" dirty="0"/>
              <a:t>Revenue Recognition Principle:</a:t>
            </a:r>
            <a:r>
              <a:rPr lang="en-US" sz="1800" dirty="0"/>
              <a:t> Companies recognize revenue in the accounting period in which it is earned. In case of a service enterprise, revenue is considered to be earned at the time the service is performed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en-US" sz="1800" u="sng" dirty="0"/>
              <a:t>Matching Principle:</a:t>
            </a:r>
            <a:r>
              <a:rPr lang="en-US" sz="1800" dirty="0"/>
              <a:t> Match expenses with revenues in the period when the company makes efforts to generate those revenues. ‘Let the expenses follow the revenues’.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1"/>
            <a:ext cx="2819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6" y="4267200"/>
            <a:ext cx="32657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71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The basics of adjusting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  <a:buSzPct val="80000"/>
            </a:pPr>
            <a:endParaRPr lang="en-US" sz="1800" dirty="0"/>
          </a:p>
          <a:p>
            <a:pPr>
              <a:spcBef>
                <a:spcPct val="60000"/>
              </a:spcBef>
              <a:buSzPct val="80000"/>
            </a:pPr>
            <a:r>
              <a:rPr lang="en-US" sz="1800" dirty="0" smtClean="0"/>
              <a:t>Adjusting </a:t>
            </a:r>
            <a:r>
              <a:rPr lang="en-US" sz="1800" dirty="0"/>
              <a:t>entries are necessary because the trial balance may not contain up-to-date and complete data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ct val="60000"/>
              </a:spcBef>
              <a:buSzPct val="80000"/>
              <a:buNone/>
            </a:pPr>
            <a:endParaRPr lang="en-US" sz="1800" dirty="0"/>
          </a:p>
          <a:p>
            <a:pPr>
              <a:spcBef>
                <a:spcPct val="60000"/>
              </a:spcBef>
              <a:buSzPct val="80000"/>
            </a:pPr>
            <a:r>
              <a:rPr lang="en-US" sz="1800" dirty="0"/>
              <a:t>A company must make adjusting entries every time it prepares financial </a:t>
            </a:r>
            <a:r>
              <a:rPr lang="en-US" sz="1800" dirty="0" smtClean="0"/>
              <a:t>statements. </a:t>
            </a:r>
            <a:r>
              <a:rPr lang="en-US" sz="1800" i="1" dirty="0" smtClean="0"/>
              <a:t>(conform to GAAP)</a:t>
            </a:r>
          </a:p>
          <a:p>
            <a:pPr marL="0" indent="0">
              <a:spcBef>
                <a:spcPct val="60000"/>
              </a:spcBef>
              <a:buSzPct val="80000"/>
              <a:buNone/>
            </a:pPr>
            <a:endParaRPr lang="en-US" sz="1800" dirty="0" smtClean="0"/>
          </a:p>
          <a:p>
            <a:pPr>
              <a:spcBef>
                <a:spcPct val="60000"/>
              </a:spcBef>
              <a:buSzPct val="80000"/>
            </a:pPr>
            <a:r>
              <a:rPr lang="en-US" sz="1800" dirty="0" smtClean="0"/>
              <a:t>Adjusting </a:t>
            </a:r>
            <a:r>
              <a:rPr lang="en-US" sz="1800" dirty="0"/>
              <a:t>entries are needed to ensure that the revenue recognition and matching principles are followed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ct val="60000"/>
              </a:spcBef>
              <a:buSzPct val="80000"/>
              <a:buNone/>
            </a:pPr>
            <a:endParaRPr lang="en-US" sz="1800" dirty="0" smtClean="0"/>
          </a:p>
          <a:p>
            <a:pPr>
              <a:spcBef>
                <a:spcPct val="60000"/>
              </a:spcBef>
              <a:buSzPct val="80000"/>
            </a:pPr>
            <a:r>
              <a:rPr lang="en-US" sz="1800" dirty="0"/>
              <a:t>Adjusting entries make it possible to report correct amounts on the balance sheet and on the income statement.</a:t>
            </a:r>
          </a:p>
          <a:p>
            <a:pPr>
              <a:spcBef>
                <a:spcPct val="60000"/>
              </a:spcBef>
              <a:buSzPct val="80000"/>
            </a:pPr>
            <a:endParaRPr lang="en-US" sz="1800" dirty="0" smtClean="0"/>
          </a:p>
          <a:p>
            <a:pPr marL="0" indent="0">
              <a:lnSpc>
                <a:spcPct val="115000"/>
              </a:lnSpc>
              <a:spcBef>
                <a:spcPct val="60000"/>
              </a:spcBef>
              <a:buSzPct val="8000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1248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50"/>
          </a:xfrm>
        </p:spPr>
        <p:txBody>
          <a:bodyPr/>
          <a:lstStyle/>
          <a:p>
            <a:r>
              <a:rPr lang="en-US" dirty="0" smtClean="0"/>
              <a:t>Types of adjusting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u="sng" dirty="0" smtClean="0"/>
              <a:t>Prepaid Expense:</a:t>
            </a:r>
          </a:p>
          <a:p>
            <a:pPr marL="0" indent="0">
              <a:buNone/>
            </a:pPr>
            <a:r>
              <a:rPr lang="en-US" sz="2000" dirty="0" smtClean="0"/>
              <a:t>Expenses paid in cash &amp; recorded as assets before they are used or consumed.</a:t>
            </a:r>
          </a:p>
          <a:p>
            <a:endParaRPr lang="en-US" sz="2000" dirty="0"/>
          </a:p>
          <a:p>
            <a:r>
              <a:rPr lang="en-US" sz="2000" u="sng" dirty="0" smtClean="0"/>
              <a:t>Unearned Revenue: </a:t>
            </a:r>
          </a:p>
          <a:p>
            <a:pPr marL="0" indent="0">
              <a:buNone/>
            </a:pPr>
            <a:r>
              <a:rPr lang="en-US" sz="2000" dirty="0" smtClean="0"/>
              <a:t>Cash received &amp; recorded as liabilities before revenue is earned.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u="sng" dirty="0" smtClean="0"/>
              <a:t>Accrued Revenue:</a:t>
            </a:r>
          </a:p>
          <a:p>
            <a:pPr marL="0" indent="0">
              <a:buNone/>
            </a:pPr>
            <a:r>
              <a:rPr lang="en-US" sz="2000" dirty="0" smtClean="0"/>
              <a:t>Revenues earned but not yet received in cash or recorded.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u="sng" dirty="0" smtClean="0"/>
          </a:p>
          <a:p>
            <a:r>
              <a:rPr lang="en-US" sz="2000" u="sng" dirty="0" smtClean="0"/>
              <a:t>Accrued Expenses: </a:t>
            </a:r>
          </a:p>
          <a:p>
            <a:pPr marL="0" indent="0">
              <a:buNone/>
            </a:pPr>
            <a:r>
              <a:rPr lang="en-US" sz="2000" dirty="0" smtClean="0"/>
              <a:t>Expenses incurred but not yet paid in cash or recorded.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2800" dirty="0" smtClean="0"/>
              <a:t>Deferrals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Accruals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91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Deferrals: Prepaid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1554" y="1378130"/>
            <a:ext cx="7620000" cy="5175069"/>
          </a:xfrm>
        </p:spPr>
        <p:txBody>
          <a:bodyPr/>
          <a:lstStyle/>
          <a:p>
            <a:r>
              <a:rPr lang="en-US" sz="1800" dirty="0" smtClean="0"/>
              <a:t>Prepaid expenses are payment </a:t>
            </a:r>
            <a:r>
              <a:rPr lang="en-US" sz="1800" dirty="0"/>
              <a:t>of cash, that is recorded as an asset because  service or benefit will be received in the future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r>
              <a:rPr lang="en-US" sz="1800" dirty="0"/>
              <a:t>Prepayments often occur with regards to insurance, supplies, advertising, rent &amp; maintenance of e</a:t>
            </a:r>
            <a:r>
              <a:rPr lang="en-US" sz="1800" dirty="0" smtClean="0"/>
              <a:t>quipment</a:t>
            </a:r>
            <a:endParaRPr lang="en-US" sz="1800" dirty="0"/>
          </a:p>
          <a:p>
            <a:r>
              <a:rPr lang="en-US" sz="1800" dirty="0" smtClean="0"/>
              <a:t>Example: On </a:t>
            </a:r>
            <a:r>
              <a:rPr lang="en-US" sz="1800" dirty="0"/>
              <a:t>Jan. 1st, Phoenix Consulting paid $12,000 for 12 months of insurance coverage.  Show the journal entry to record the payment on Jan. 1st</a:t>
            </a:r>
            <a:r>
              <a:rPr lang="en-US" sz="1800" dirty="0" smtClean="0"/>
              <a:t>. </a:t>
            </a:r>
            <a:r>
              <a:rPr lang="en-US" sz="1800" i="1" dirty="0" smtClean="0"/>
              <a:t>(Time Period is monthly)</a:t>
            </a:r>
          </a:p>
          <a:p>
            <a:pPr marL="0" indent="0">
              <a:buNone/>
            </a:pPr>
            <a:r>
              <a:rPr lang="en-US" sz="1800" dirty="0" smtClean="0"/>
              <a:t>					Dr. 		Cr.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Jan 1     Prepaid Insurance		$12,000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Cash					$ 12,000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" y="5029200"/>
            <a:ext cx="34956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44440"/>
            <a:ext cx="3810000" cy="133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76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Deferrals: Prepaid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At each statement date, there are </a:t>
            </a: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</a:rPr>
              <a:t>adjustment entries</a:t>
            </a:r>
            <a:r>
              <a:rPr lang="en-US" sz="1800" dirty="0" smtClean="0"/>
              <a:t>: (1) to record the expenses that apply to the current accounting period (2) to show the unexpired costs in the assets account</a:t>
            </a:r>
          </a:p>
          <a:p>
            <a:r>
              <a:rPr lang="en-US" sz="1800" dirty="0" smtClean="0"/>
              <a:t>Example: </a:t>
            </a:r>
            <a:r>
              <a:rPr lang="en-US" sz="1800" dirty="0"/>
              <a:t>On Jan. 1st, Phoenix Consulting paid $12,000 for 12 months of insurance coverage. 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Show the adjusting journal entry required at Jan. 31st.  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				</a:t>
            </a:r>
            <a:r>
              <a:rPr lang="en-US" sz="1800" dirty="0" smtClean="0"/>
              <a:t>              Dr</a:t>
            </a:r>
            <a:r>
              <a:rPr lang="en-US" sz="1800" dirty="0"/>
              <a:t>. 		</a:t>
            </a:r>
            <a:r>
              <a:rPr lang="en-US" sz="1800" dirty="0" smtClean="0"/>
              <a:t>Cr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Jan </a:t>
            </a:r>
            <a:r>
              <a:rPr lang="en-US" sz="1800" dirty="0" smtClean="0"/>
              <a:t>31     Insurance Expenses</a:t>
            </a:r>
            <a:r>
              <a:rPr lang="en-US" sz="1800" dirty="0"/>
              <a:t>	             </a:t>
            </a:r>
            <a:r>
              <a:rPr lang="en-US" sz="1800" dirty="0" smtClean="0"/>
              <a:t>$1,000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	 Prepaid Insurance 			</a:t>
            </a:r>
            <a:r>
              <a:rPr lang="en-US" sz="1800" dirty="0" smtClean="0"/>
              <a:t>$1,000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505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17" y="4648200"/>
            <a:ext cx="3875314" cy="1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94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639762"/>
          </a:xfrm>
        </p:spPr>
        <p:txBody>
          <a:bodyPr/>
          <a:lstStyle/>
          <a:p>
            <a:r>
              <a:rPr lang="en-US" dirty="0"/>
              <a:t>Deferrals: Prepaid Expenses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1"/>
            <a:ext cx="5261304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0817"/>
            <a:ext cx="24177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9" y="5181600"/>
            <a:ext cx="632460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Adjusting Entry				Dr.	Cr.</a:t>
            </a:r>
          </a:p>
          <a:p>
            <a:r>
              <a:rPr lang="en-US" dirty="0" smtClean="0"/>
              <a:t>Oct 31	Insurance Expense 		50</a:t>
            </a:r>
          </a:p>
          <a:p>
            <a:r>
              <a:rPr lang="en-US" dirty="0"/>
              <a:t>	</a:t>
            </a:r>
            <a:r>
              <a:rPr lang="en-US" dirty="0" smtClean="0"/>
              <a:t>	Prepaid Insurance		50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73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1369</TotalTime>
  <Words>1370</Words>
  <Application>Microsoft Office PowerPoint</Application>
  <PresentationFormat>On-screen Show (4:3)</PresentationFormat>
  <Paragraphs>177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Chapter 3 Adjusting the Accounts</vt:lpstr>
      <vt:lpstr>Timing Issues</vt:lpstr>
      <vt:lpstr>Timing Issues</vt:lpstr>
      <vt:lpstr>Timing Issues</vt:lpstr>
      <vt:lpstr>The basics of adjusting entries</vt:lpstr>
      <vt:lpstr>Types of adjusting entries</vt:lpstr>
      <vt:lpstr>Deferrals: Prepaid Expenses</vt:lpstr>
      <vt:lpstr>Deferrals: Prepaid Expenses</vt:lpstr>
      <vt:lpstr>Deferrals: Prepaid Expenses</vt:lpstr>
      <vt:lpstr>Deferrals: Prepaid Expenses</vt:lpstr>
      <vt:lpstr>Prepaid Expenses: Summary</vt:lpstr>
      <vt:lpstr>Deferrals: Unearned Revenue</vt:lpstr>
      <vt:lpstr>Deferrals: Unearned Revenue</vt:lpstr>
      <vt:lpstr>Deferrals: Unearned Revenue</vt:lpstr>
      <vt:lpstr>Unearned Revenue: Summary</vt:lpstr>
      <vt:lpstr>Accruals: Accrued Revenue</vt:lpstr>
      <vt:lpstr>Accruals: Accrued Revenue</vt:lpstr>
      <vt:lpstr>Accrued Revenue: Summary</vt:lpstr>
      <vt:lpstr>Accruals: Accrued Expenses</vt:lpstr>
      <vt:lpstr>Accruals: Accrued Expenses</vt:lpstr>
      <vt:lpstr>Accrued Expenses: Summary</vt:lpstr>
      <vt:lpstr>Adjusted Trial Balance</vt:lpstr>
      <vt:lpstr>Adjusting The Accounts</vt:lpstr>
      <vt:lpstr>Question 1</vt:lpstr>
      <vt:lpstr>Question 1 (continued)</vt:lpstr>
      <vt:lpstr>Question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Adjusting the Accounts</dc:title>
  <dc:creator>Adina</dc:creator>
  <cp:lastModifiedBy>Adina</cp:lastModifiedBy>
  <cp:revision>238</cp:revision>
  <dcterms:created xsi:type="dcterms:W3CDTF">2012-05-25T12:17:06Z</dcterms:created>
  <dcterms:modified xsi:type="dcterms:W3CDTF">2014-06-15T16:45:11Z</dcterms:modified>
</cp:coreProperties>
</file>